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3" r:id="rId4"/>
    <p:sldId id="257" r:id="rId5"/>
    <p:sldId id="260" r:id="rId6"/>
    <p:sldId id="258" r:id="rId7"/>
    <p:sldId id="259" r:id="rId8"/>
    <p:sldId id="261" r:id="rId9"/>
    <p:sldId id="262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2D5C-7E7D-4B2D-9E44-CB386237FD1E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A844-4C67-479A-B536-A554053EC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80FF-6462-4304-9009-034540E097B4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BD369-6346-42AB-AE62-1FE429F1B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B76C-D348-4E41-B5A9-ED75813FCDFB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D355-DEEA-4630-8F7F-3BA7E7EE7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EEB9-D5E2-4055-91D4-A86DE24B9772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A832-5BF3-48D4-A502-BF566719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BDE4-AE30-4963-9D7E-4471A0AD48D1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EC2C-00C0-4210-9032-6613958E5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4736-738F-4128-B2D8-94C8FE0250F2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8ECE-9CC6-43E0-86B8-0B90D0052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E14A-BE53-48CD-BBAC-16CFB8D427A9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3B16-64CD-4811-9542-0464527DC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DDB0-CBC7-44C3-B27A-4DBC9E1D9322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96FC-6EF1-4BE9-B04A-1A34FCE82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62B0-430E-43F1-9215-AD2D0237CD1F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61CA-4538-4B5E-B852-AF32D060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C5BE-353C-4B55-90EF-EC5E169B9B07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B68D-E9D0-48AB-90CD-A774482E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450C-35B6-47EE-BBB4-C2DB97C19C48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E666-09C4-4F37-BBA1-97747904C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E6A26-7F63-477E-B4F7-55BB6868FE8D}" type="datetimeFigureOut">
              <a:rPr lang="ru-RU"/>
              <a:pPr>
                <a:defRPr/>
              </a:pPr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CCA72F-B282-4CF4-BF00-300A239CB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1" r:id="rId5"/>
    <p:sldLayoutId id="2147483682" r:id="rId6"/>
    <p:sldLayoutId id="2147483686" r:id="rId7"/>
    <p:sldLayoutId id="2147483687" r:id="rId8"/>
    <p:sldLayoutId id="2147483688" r:id="rId9"/>
    <p:sldLayoutId id="2147483683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850872" cy="396044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к слову» -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речедвигательная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ТНР  для преодоления речевых нарушений и коррекции двигательной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использованием степов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Малетина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инструктор по физической культуре Лебедева Н.Е.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92696"/>
            <a:ext cx="6417734" cy="10081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1"/>
                </a:solidFill>
              </a:rPr>
              <a:t>Муниципальное бюджетное дошкольное </a:t>
            </a:r>
          </a:p>
          <a:p>
            <a:pPr lvl="0"/>
            <a:r>
              <a:rPr lang="ru-RU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1"/>
                </a:solidFill>
              </a:rPr>
              <a:t>образовательное учреждение</a:t>
            </a:r>
            <a:br>
              <a:rPr lang="ru-RU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1"/>
                </a:solidFill>
              </a:rPr>
            </a:br>
            <a:r>
              <a:rPr lang="ru-RU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1"/>
                </a:solidFill>
              </a:rPr>
              <a:t> «Детский сад №65 «Дельфин»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НАСТЯ\Рабочий стол\инга\ФОТО с логопедом\IMG_20191018_103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2430" y="248970"/>
            <a:ext cx="4007805" cy="2675974"/>
          </a:xfrm>
        </p:spPr>
      </p:pic>
      <p:pic>
        <p:nvPicPr>
          <p:cNvPr id="3" name="Picture 2" descr="C:\Documents and Settings\НАСТЯ\Рабочий стол\инга\ФОТО с логопедом\IMG_20191018_10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9246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НАСТЯ\Рабочий стол\инга\ФОТО с логопедом\IMG_20191018_105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18803"/>
            <a:ext cx="4220629" cy="28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Предполагаемые результаты: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7408862" cy="4752528"/>
          </a:xfrm>
        </p:spPr>
        <p:txBody>
          <a:bodyPr/>
          <a:lstStyle/>
          <a:p>
            <a:pPr marL="0" indent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детей развивается слуховое, зрительное, пространственное восприятие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</a:rPr>
              <a:t>У </a:t>
            </a:r>
            <a:r>
              <a:rPr lang="ru-RU" sz="1800" dirty="0" smtClean="0">
                <a:latin typeface="Times New Roman" pitchFamily="18" charset="0"/>
              </a:rPr>
              <a:t>детей развивается координация общей и тонкой произвольной моторики. Движения становятся более плавными, выразительными, ритмичными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</a:rPr>
              <a:t>У </a:t>
            </a:r>
            <a:r>
              <a:rPr lang="ru-RU" sz="1800" dirty="0" smtClean="0">
                <a:latin typeface="Times New Roman" pitchFamily="18" charset="0"/>
              </a:rPr>
              <a:t>детей вырабатывается правильный темп речи, ритм дыхания, развивается речевой слух, речевая память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</a:rPr>
              <a:t>Дети </a:t>
            </a:r>
            <a:r>
              <a:rPr lang="ru-RU" sz="1800" dirty="0" smtClean="0">
                <a:latin typeface="Times New Roman" pitchFamily="18" charset="0"/>
              </a:rPr>
              <a:t>научились результативно, выразительно и точно выполнять физические упражнения. В двигательной активности проявляют быстроту, ловкость, выносливость, силу. </a:t>
            </a:r>
            <a:endParaRPr lang="ru-RU" sz="1800" dirty="0" smtClean="0">
              <a:latin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</a:rPr>
              <a:t>Дети </a:t>
            </a:r>
            <a:r>
              <a:rPr lang="ru-RU" sz="1800" dirty="0" smtClean="0">
                <a:latin typeface="Times New Roman" pitchFamily="18" charset="0"/>
              </a:rPr>
              <a:t>научились согласовывать слова и движения, внимательно выслушивать словесные инструкции, выполнять их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Результативно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происходит закрепление поставленных звуков в свободной речи.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2870495"/>
              </p:ext>
            </p:extLst>
          </p:nvPr>
        </p:nvGraphicFramePr>
        <p:xfrm>
          <a:off x="467544" y="1556792"/>
          <a:ext cx="8209160" cy="4393121"/>
        </p:xfrm>
        <a:graphic>
          <a:graphicData uri="http://schemas.openxmlformats.org/drawingml/2006/table">
            <a:tbl>
              <a:tblPr/>
              <a:tblGrid>
                <a:gridCol w="1678693"/>
                <a:gridCol w="1705261"/>
                <a:gridCol w="2293052"/>
                <a:gridCol w="2532154"/>
              </a:tblGrid>
              <a:tr h="181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практики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практики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какую группу участников образовательной деятельности направлена практика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Какое сопровождение готова  обеспечить команда заинтересовавшимся образовательной практикой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образовательной среды ДОУ для достижения новых образовательных результатов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мастер-класс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4703"/>
            <a:ext cx="8147050" cy="100811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Ключевые слова: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основная идея: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и преодоление речевых расстрой через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речедвигательную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гимнастику с использованием степов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</a:rPr>
              <a:t>Речедвигательная</a:t>
            </a:r>
            <a:r>
              <a:rPr lang="ru-RU" sz="1800" dirty="0" smtClean="0">
                <a:latin typeface="Times New Roman" pitchFamily="18" charset="0"/>
              </a:rPr>
              <a:t> гимнастика.</a:t>
            </a:r>
          </a:p>
          <a:p>
            <a:r>
              <a:rPr lang="ru-RU" sz="1800" dirty="0" smtClean="0">
                <a:latin typeface="Times New Roman" pitchFamily="18" charset="0"/>
              </a:rPr>
              <a:t>Речевые нарушения.</a:t>
            </a:r>
          </a:p>
          <a:p>
            <a:r>
              <a:rPr lang="ru-RU" sz="1800" dirty="0" smtClean="0">
                <a:latin typeface="Times New Roman" pitchFamily="18" charset="0"/>
              </a:rPr>
              <a:t>Коррекция.</a:t>
            </a:r>
          </a:p>
          <a:p>
            <a:r>
              <a:rPr lang="ru-RU" sz="1800" dirty="0" smtClean="0">
                <a:latin typeface="Times New Roman" pitchFamily="18" charset="0"/>
              </a:rPr>
              <a:t>Слуховое, зрительное, пространственное восприятие.</a:t>
            </a:r>
          </a:p>
          <a:p>
            <a:r>
              <a:rPr lang="ru-RU" sz="1800" dirty="0" smtClean="0">
                <a:latin typeface="Times New Roman" pitchFamily="18" charset="0"/>
              </a:rPr>
              <a:t>Речевое и физиологическое дыхание.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Темп, ритм и интонационная выразительность речи.</a:t>
            </a:r>
            <a:endParaRPr lang="ru-RU" sz="1800" dirty="0" smtClean="0">
              <a:latin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</a:rPr>
              <a:t>Координация движений.</a:t>
            </a:r>
          </a:p>
          <a:p>
            <a:r>
              <a:rPr lang="ru-RU" sz="1800" dirty="0" smtClean="0">
                <a:latin typeface="Times New Roman" pitchFamily="18" charset="0"/>
              </a:rPr>
              <a:t>Общая и мелкая моторика.</a:t>
            </a:r>
          </a:p>
          <a:p>
            <a:endParaRPr lang="ru-RU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развития детей с тяжелыми нарушениями речи.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3"/>
          <p:cNvSpPr>
            <a:spLocks noGrp="1"/>
          </p:cNvSpPr>
          <p:nvPr>
            <p:ph sz="quarter" idx="13"/>
          </p:nvPr>
        </p:nvSpPr>
        <p:spPr>
          <a:xfrm>
            <a:off x="323528" y="1773238"/>
            <a:ext cx="4248472" cy="4608090"/>
          </a:xfrm>
        </p:spPr>
        <p:txBody>
          <a:bodyPr/>
          <a:lstStyle/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Нестойкость интересов, пониженная                        наблюдательность, сниженная мотивация, негативизм, неуверенность в себе, быстрая утомляемость, неустойчивость внимания и памяти.</a:t>
            </a: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Трудности в развитии словесно-          логического мышления, овладения анализом и синтезом, сравнением и обобщением.</a:t>
            </a: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Нарушение звукопроизношения,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смазанность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речи, сжатая артикуляция.</a:t>
            </a: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Фонематическое недоразвитие.</a:t>
            </a: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Ограничение словаря.</a:t>
            </a:r>
          </a:p>
          <a:p>
            <a:pPr marL="0" indent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Задержка формирования грамматического строя речи.</a:t>
            </a:r>
          </a:p>
          <a:p>
            <a:pPr marL="0" indent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Объект 4"/>
          <p:cNvSpPr>
            <a:spLocks noGrp="1"/>
          </p:cNvSpPr>
          <p:nvPr>
            <p:ph sz="quarter" idx="14"/>
          </p:nvPr>
        </p:nvSpPr>
        <p:spPr>
          <a:xfrm>
            <a:off x="4644008" y="1773239"/>
            <a:ext cx="4104456" cy="4320058"/>
          </a:xfrm>
        </p:spPr>
        <p:txBody>
          <a:bodyPr/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или гиподинамия.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Мышечная напряженность или снижение мышечного тонуса.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Нарушение общей моторики.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Общая скованность и замедленность выполнения движений.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Дискоординация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движений.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функций равновесия.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Недостаточное развитие чувства ритма.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Нарушение ориентировки в пространстве.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Замедленность процесса освоения новых движений.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1268760"/>
            <a:ext cx="7408862" cy="485740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доступности – применение упражнений сообразно возрастным            особенностям детей, уровню их физической подготовленности.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индивидуальности – осуществление индивидуального подхода к детям (возраст, пол, двигательная подготовка, физическое развитие).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 –необходимость регулярности при формировании у детей двигательных умений и навыков, постепенность подачи материала от простого к сложному.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наглядности (зрительная, звуковая, двигательная).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активности и сознательности – формирование у детей устойчивого интереса к освоению новых движений, привитие навыков самоконтроля, развитие сознательности, инициативы, творчества.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успешности каждого ребенка.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психологической комфортности – создание доброжелательной атмосферы на занятиях.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принципы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1538" y="1988841"/>
            <a:ext cx="7408862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слухового, зрительного, пространственного восприятия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координации движений, общей и мелкой моторики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речевого и физиологического дыхания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словесной регуляции действий и функций активного внимания путем выполнения заданий, движений по образцу, наглядному показу, словесной инструкции, развитие пространственно-временной организации движения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темпа, ритма и интонационной выразительности речи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психофизической основы речи путем развития процессов восприятия, внимания, мышления на занятиях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Закрепление поставленных звуков в свободной речи.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02630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преодоление речевых расстройств путем развития  и коррекции двигательной сферы в сочетании со словом и музыкой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Словесный метод –  рассказ, словесное сопровождение движений под музыку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Наглядный метод –  показ упражнений, прослушивание ритма и усвоение темпа движений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Практический метод основан на активной деятельности самих детей.</a:t>
            </a:r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871538" y="2204864"/>
            <a:ext cx="7408862" cy="3921299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Подготовительная часть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разминка, включающая в себя базовые шаги и упражнения для растягивания мышц, повороты и наклоны туловища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выполнение ритмического рисунка шагов со словом, спортивного танца с использованием степов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Релаксационная часть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–упражнения, способствующие развитию образности движений.</a:t>
            </a: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проведения занятия: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НАСТЯ\Рабочий стол\инга\ФОТО с логопедом\IMG_20191018_102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3815109"/>
            <a:ext cx="4104457" cy="2710235"/>
          </a:xfrm>
        </p:spPr>
      </p:pic>
      <p:pic>
        <p:nvPicPr>
          <p:cNvPr id="3" name="Picture 3" descr="C:\Documents and Settings\НАСТЯ\Рабочий стол\инга\ФОТО с логопедом\IMG_20191018_10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40591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НАСТЯ\Рабочий стол\инга\ФОТО с логопедом\IMG_20191018_102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800" y="260648"/>
            <a:ext cx="41686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НАСТЯ\Рабочий стол\инга\ФОТО с логопедом\IMG_20191018_103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815109"/>
            <a:ext cx="4059117" cy="27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484</TotalTime>
  <Words>601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«Шаг к слову» -  речедвигательная гимнастика для детей с ТНР  для преодоления речевых нарушений и коррекции двигательной сферы с использованием степов                                    учитель-логопед Малетина И.В.                             инструктор по физической культуре Лебедева Н.Е. </vt:lpstr>
      <vt:lpstr>Слайд 2</vt:lpstr>
      <vt:lpstr>Ключевые слова: основная идея: профилактика и преодоление речевых расстрой через речедвигательную гимнастику с использованием степов</vt:lpstr>
      <vt:lpstr>Проблема развития детей с тяжелыми нарушениями речи.</vt:lpstr>
      <vt:lpstr>Основные принципы :</vt:lpstr>
      <vt:lpstr>Цель: преодоление речевых расстройств путем развития  и коррекции двигательной сферы в сочетании со словом и музыкой</vt:lpstr>
      <vt:lpstr>Методы :</vt:lpstr>
      <vt:lpstr>Этапы проведения занятия:</vt:lpstr>
      <vt:lpstr>Слайд 9</vt:lpstr>
      <vt:lpstr>Слайд 10</vt:lpstr>
      <vt:lpstr>Предполагаемые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ступеньки – «Шаг к слову»</dc:title>
  <cp:lastModifiedBy>Позитроника</cp:lastModifiedBy>
  <cp:revision>48</cp:revision>
  <dcterms:modified xsi:type="dcterms:W3CDTF">2020-09-11T02:43:31Z</dcterms:modified>
</cp:coreProperties>
</file>